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7"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6335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1750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85779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60564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89267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6663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57238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60863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1854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671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6221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1032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2095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885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smtClean="0"/>
              <a:t>Spustelėję redag. ruoš. pavad. stilių</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9217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smtClean="0"/>
              <a:pPr/>
              <a:t>9/30/2021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9593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9/30/2021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69459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896983" y="1297578"/>
            <a:ext cx="11016343" cy="2856412"/>
          </a:xfrm>
        </p:spPr>
        <p:txBody>
          <a:bodyPr>
            <a:normAutofit/>
          </a:bodyPr>
          <a:lstStyle/>
          <a:p>
            <a:pPr algn="ctr"/>
            <a:r>
              <a:rPr lang="lt-LT" dirty="0" smtClean="0">
                <a:solidFill>
                  <a:schemeClr val="tx1"/>
                </a:solidFill>
                <a:latin typeface="Times New Roman" panose="02020603050405020304" pitchFamily="18" charset="0"/>
                <a:cs typeface="Times New Roman" panose="02020603050405020304" pitchFamily="18" charset="0"/>
              </a:rPr>
              <a:t>2020-2021 M.M. </a:t>
            </a:r>
            <a:br>
              <a:rPr lang="lt-LT" dirty="0" smtClean="0">
                <a:solidFill>
                  <a:schemeClr val="tx1"/>
                </a:solidFill>
                <a:latin typeface="Times New Roman" panose="02020603050405020304" pitchFamily="18" charset="0"/>
                <a:cs typeface="Times New Roman" panose="02020603050405020304" pitchFamily="18" charset="0"/>
              </a:rPr>
            </a:br>
            <a:r>
              <a:rPr lang="lt-LT" dirty="0" smtClean="0">
                <a:solidFill>
                  <a:schemeClr val="tx1"/>
                </a:solidFill>
                <a:latin typeface="Times New Roman" panose="02020603050405020304" pitchFamily="18" charset="0"/>
                <a:cs typeface="Times New Roman" panose="02020603050405020304" pitchFamily="18" charset="0"/>
              </a:rPr>
              <a:t>GIMNAZIJOS VEIKLOS KOKYBĖS ĮSIVERTINIMAS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823755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166205" y="66761"/>
            <a:ext cx="8911687" cy="1280890"/>
          </a:xfrm>
        </p:spPr>
        <p:txBody>
          <a:bodyPr>
            <a:normAutofit/>
          </a:bodyPr>
          <a:lstStyle/>
          <a:p>
            <a:pPr algn="ctr"/>
            <a:r>
              <a:rPr lang="lt-LT" dirty="0" smtClean="0">
                <a:solidFill>
                  <a:schemeClr val="accent3">
                    <a:lumMod val="50000"/>
                  </a:schemeClr>
                </a:solidFill>
                <a:latin typeface="Times New Roman" panose="02020603050405020304" pitchFamily="18" charset="0"/>
                <a:cs typeface="Times New Roman" panose="02020603050405020304" pitchFamily="18" charset="0"/>
              </a:rPr>
              <a:t>Rekomendacijos 2021-2022 m</a:t>
            </a:r>
            <a:r>
              <a:rPr lang="lt-LT" dirty="0" smtClean="0">
                <a:solidFill>
                  <a:schemeClr val="accent3">
                    <a:lumMod val="50000"/>
                  </a:schemeClr>
                </a:solidFill>
                <a:latin typeface="Times New Roman" panose="02020603050405020304" pitchFamily="18" charset="0"/>
                <a:cs typeface="Times New Roman" panose="02020603050405020304" pitchFamily="18" charset="0"/>
              </a:rPr>
              <a:t>. m</a:t>
            </a:r>
            <a:r>
              <a:rPr lang="lt-LT" dirty="0" smtClean="0">
                <a:solidFill>
                  <a:schemeClr val="accent3">
                    <a:lumMod val="50000"/>
                  </a:schemeClr>
                </a:solidFill>
                <a:latin typeface="Times New Roman" panose="02020603050405020304" pitchFamily="18" charset="0"/>
                <a:cs typeface="Times New Roman" panose="02020603050405020304" pitchFamily="18" charset="0"/>
              </a:rPr>
              <a:t>. veiklai tobulinti</a:t>
            </a:r>
            <a:endParaRPr lang="en-US"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296091" y="1193074"/>
            <a:ext cx="11643360" cy="5664926"/>
          </a:xfrm>
        </p:spPr>
        <p:txBody>
          <a:bodyPr>
            <a:normAutofit/>
          </a:bodyPr>
          <a:lstStyle/>
          <a:p>
            <a:r>
              <a:rPr lang="lt-LT" sz="2400" dirty="0" smtClean="0">
                <a:solidFill>
                  <a:schemeClr val="tx1"/>
                </a:solidFill>
                <a:latin typeface="Times New Roman" panose="02020603050405020304" pitchFamily="18" charset="0"/>
                <a:cs typeface="Times New Roman" panose="02020603050405020304" pitchFamily="18" charset="0"/>
              </a:rPr>
              <a:t>Skatinti mokinių bendradarbiavimą dalyvaujant gimnazijos savivaldoje, projektuose ir renginiuose.</a:t>
            </a:r>
          </a:p>
          <a:p>
            <a:r>
              <a:rPr lang="lt-LT" sz="2400" dirty="0" smtClean="0">
                <a:solidFill>
                  <a:schemeClr val="tx1"/>
                </a:solidFill>
                <a:latin typeface="Times New Roman" panose="02020603050405020304" pitchFamily="18" charset="0"/>
                <a:cs typeface="Times New Roman" panose="02020603050405020304" pitchFamily="18" charset="0"/>
              </a:rPr>
              <a:t>Organizuoti klasės valandėles, kurios skatintų mokinius bendrauti, dalintis teigiamomis emocijomis bei spręsti kilusias emocines ir psichologines problemas.</a:t>
            </a:r>
          </a:p>
          <a:p>
            <a:r>
              <a:rPr lang="lt-LT" sz="2400" dirty="0" smtClean="0">
                <a:solidFill>
                  <a:schemeClr val="tx1"/>
                </a:solidFill>
                <a:latin typeface="Times New Roman" panose="02020603050405020304" pitchFamily="18" charset="0"/>
                <a:cs typeface="Times New Roman" panose="02020603050405020304" pitchFamily="18" charset="0"/>
              </a:rPr>
              <a:t>Aktyvinti tėvų(globėjų) bendravimą ir bendradarbiavimą su pedagogais bei švietimo pagalbos specialistais.</a:t>
            </a:r>
          </a:p>
          <a:p>
            <a:r>
              <a:rPr lang="lt-LT" sz="2400" dirty="0" smtClean="0">
                <a:solidFill>
                  <a:schemeClr val="tx1"/>
                </a:solidFill>
                <a:latin typeface="Times New Roman" panose="02020603050405020304" pitchFamily="18" charset="0"/>
                <a:cs typeface="Times New Roman" panose="02020603050405020304" pitchFamily="18" charset="0"/>
              </a:rPr>
              <a:t>Aktyvinti mokinių dalyvavimą nuotoliniu būdu ugdymo karjerai skirtuose renginiuose.</a:t>
            </a:r>
          </a:p>
          <a:p>
            <a:r>
              <a:rPr lang="lt-LT" sz="2400" dirty="0" smtClean="0">
                <a:solidFill>
                  <a:schemeClr val="tx1"/>
                </a:solidFill>
                <a:latin typeface="Times New Roman" panose="02020603050405020304" pitchFamily="18" charset="0"/>
                <a:cs typeface="Times New Roman" panose="02020603050405020304" pitchFamily="18" charset="0"/>
              </a:rPr>
              <a:t>Paįvairinti mokinių pažangos vertinimo metodus.</a:t>
            </a:r>
          </a:p>
          <a:p>
            <a:r>
              <a:rPr lang="lt-LT" sz="2400" dirty="0" smtClean="0">
                <a:solidFill>
                  <a:schemeClr val="tx1"/>
                </a:solidFill>
                <a:latin typeface="Times New Roman" panose="02020603050405020304" pitchFamily="18" charset="0"/>
                <a:cs typeface="Times New Roman" panose="02020603050405020304" pitchFamily="18" charset="0"/>
              </a:rPr>
              <a:t>Skatinti tėvus(globėjus), pedagogus ir mokinius dalyvauti prevencinėse programose, streso, įtampos ir emocijų valdymui skirtuose renginiuose.</a:t>
            </a:r>
          </a:p>
          <a:p>
            <a:r>
              <a:rPr lang="lt-LT" sz="2400" dirty="0" smtClean="0">
                <a:solidFill>
                  <a:schemeClr val="tx1"/>
                </a:solidFill>
                <a:latin typeface="Times New Roman" panose="02020603050405020304" pitchFamily="18" charset="0"/>
                <a:cs typeface="Times New Roman" panose="02020603050405020304" pitchFamily="18" charset="0"/>
              </a:rPr>
              <a:t>Organizuoti daugiau klasės valandėlių, renginių ir paskaitų mokiniams emocinės ir psichinės sveikatos stiprinimo temomis.</a:t>
            </a:r>
          </a:p>
          <a:p>
            <a:endParaRPr lang="lt-LT" dirty="0" smtClean="0"/>
          </a:p>
          <a:p>
            <a:endParaRPr lang="lt-LT" dirty="0" smtClean="0"/>
          </a:p>
          <a:p>
            <a:endParaRPr lang="en-US" dirty="0"/>
          </a:p>
        </p:txBody>
      </p:sp>
    </p:spTree>
    <p:extLst>
      <p:ext uri="{BB962C8B-B14F-4D97-AF65-F5344CB8AC3E}">
        <p14:creationId xmlns:p14="http://schemas.microsoft.com/office/powerpoint/2010/main" val="743270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77334" y="4800600"/>
            <a:ext cx="8596667" cy="494211"/>
          </a:xfrm>
        </p:spPr>
        <p:txBody>
          <a:bodyPr/>
          <a:lstStyle/>
          <a:p>
            <a:pPr algn="ctr"/>
            <a:r>
              <a:rPr lang="lt-LT" dirty="0" smtClean="0"/>
              <a:t>Ačiū už dėmesį</a:t>
            </a:r>
            <a:r>
              <a:rPr lang="en-US" dirty="0" smtClean="0"/>
              <a:t>!</a:t>
            </a:r>
            <a:r>
              <a:rPr lang="de-DE" dirty="0" smtClean="0"/>
              <a:t> </a:t>
            </a:r>
            <a:r>
              <a:rPr lang="lt-LT" dirty="0" smtClean="0">
                <a:sym typeface="Wingdings" panose="05000000000000000000" pitchFamily="2" charset="2"/>
              </a:rPr>
              <a:t></a:t>
            </a:r>
            <a:endParaRPr lang="en-US" dirty="0"/>
          </a:p>
        </p:txBody>
      </p:sp>
      <p:pic>
        <p:nvPicPr>
          <p:cNvPr id="7" name="Paveikslėlio vietos rezervavimo ženklas 6"/>
          <p:cNvPicPr>
            <a:picLocks noGrp="1" noChangeAspect="1"/>
          </p:cNvPicPr>
          <p:nvPr>
            <p:ph type="pic" idx="1"/>
          </p:nvPr>
        </p:nvPicPr>
        <p:blipFill>
          <a:blip r:embed="rId2">
            <a:extLst>
              <a:ext uri="{28A0092B-C50C-407E-A947-70E740481C1C}">
                <a14:useLocalDpi xmlns:a14="http://schemas.microsoft.com/office/drawing/2010/main" val="0"/>
              </a:ext>
            </a:extLst>
          </a:blip>
          <a:srcRect t="27636" b="27636"/>
          <a:stretch>
            <a:fillRect/>
          </a:stretch>
        </p:blipFill>
        <p:spPr>
          <a:xfrm>
            <a:off x="790546" y="165463"/>
            <a:ext cx="8651308" cy="4437901"/>
          </a:xfrm>
        </p:spPr>
      </p:pic>
      <p:sp>
        <p:nvSpPr>
          <p:cNvPr id="4" name="Teksto vietos rezervavimo ženklas 3"/>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2742250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60960" y="322217"/>
            <a:ext cx="11234057" cy="2264229"/>
          </a:xfrm>
        </p:spPr>
        <p:txBody>
          <a:bodyPr anchor="ct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GILUMINIAM VEIKLOS KOKYBĖS ĮSIVERTINIMUI PASIRINKTAS RODIKLIS</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Antrinis pavadinimas 2"/>
          <p:cNvSpPr>
            <a:spLocks noGrp="1"/>
          </p:cNvSpPr>
          <p:nvPr>
            <p:ph type="subTitle" idx="1"/>
          </p:nvPr>
        </p:nvSpPr>
        <p:spPr>
          <a:xfrm>
            <a:off x="1735773" y="2586446"/>
            <a:ext cx="10194970" cy="3230880"/>
          </a:xfrm>
        </p:spPr>
        <p:txBody>
          <a:bodyPr>
            <a:normAutofit/>
          </a:bodyPr>
          <a:lstStyle/>
          <a:p>
            <a:pPr algn="l"/>
            <a:r>
              <a:rPr lang="lt-LT" sz="4400" dirty="0" smtClean="0">
                <a:solidFill>
                  <a:schemeClr val="tx1"/>
                </a:solidFill>
                <a:latin typeface="Times New Roman" panose="02020603050405020304" pitchFamily="18" charset="0"/>
                <a:cs typeface="Times New Roman" panose="02020603050405020304" pitchFamily="18" charset="0"/>
              </a:rPr>
              <a:t>Sritis: 1. Rezultatai</a:t>
            </a:r>
          </a:p>
          <a:p>
            <a:pPr algn="l"/>
            <a:r>
              <a:rPr lang="lt-LT" sz="4400" dirty="0" smtClean="0">
                <a:solidFill>
                  <a:schemeClr val="tx1"/>
                </a:solidFill>
                <a:latin typeface="Times New Roman" panose="02020603050405020304" pitchFamily="18" charset="0"/>
                <a:cs typeface="Times New Roman" panose="02020603050405020304" pitchFamily="18" charset="0"/>
              </a:rPr>
              <a:t>Tema: 1.1. Asmenybės branda.</a:t>
            </a:r>
          </a:p>
          <a:p>
            <a:pPr algn="l"/>
            <a:r>
              <a:rPr lang="lt-LT" sz="4400" dirty="0" smtClean="0">
                <a:solidFill>
                  <a:schemeClr val="tx1"/>
                </a:solidFill>
                <a:latin typeface="Times New Roman" panose="02020603050405020304" pitchFamily="18" charset="0"/>
                <a:cs typeface="Times New Roman" panose="02020603050405020304" pitchFamily="18" charset="0"/>
              </a:rPr>
              <a:t>Rodiklis: 1.1.1. Asmenybės tapsmas.</a:t>
            </a:r>
            <a:endParaRPr lang="en-US" sz="4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67245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avadinimas 5"/>
          <p:cNvSpPr>
            <a:spLocks noGrp="1"/>
          </p:cNvSpPr>
          <p:nvPr>
            <p:ph type="title"/>
          </p:nvPr>
        </p:nvSpPr>
        <p:spPr/>
        <p:txBody>
          <a:bodyPr>
            <a:normAutofit/>
          </a:bodyPr>
          <a:lstStyle/>
          <a:p>
            <a:pPr algn="ctr"/>
            <a:r>
              <a:rPr lang="lt-LT" sz="4800" i="1" dirty="0" smtClean="0">
                <a:solidFill>
                  <a:schemeClr val="accent3">
                    <a:lumMod val="50000"/>
                  </a:schemeClr>
                </a:solidFill>
                <a:latin typeface="Times New Roman" panose="02020603050405020304" pitchFamily="18" charset="0"/>
                <a:cs typeface="Times New Roman" panose="02020603050405020304" pitchFamily="18" charset="0"/>
              </a:rPr>
              <a:t>1.1. Asmenybės branda</a:t>
            </a:r>
            <a:endParaRPr lang="en-US" sz="48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7" name="Turinio vietos rezervavimo ženklas 6"/>
          <p:cNvSpPr>
            <a:spLocks noGrp="1"/>
          </p:cNvSpPr>
          <p:nvPr>
            <p:ph idx="1"/>
          </p:nvPr>
        </p:nvSpPr>
        <p:spPr/>
        <p:txBody>
          <a:bodyPr/>
          <a:lstStyle/>
          <a:p>
            <a:endParaRPr lang="en-US"/>
          </a:p>
        </p:txBody>
      </p:sp>
      <p:graphicFrame>
        <p:nvGraphicFramePr>
          <p:cNvPr id="5" name="Lentelė 4"/>
          <p:cNvGraphicFramePr>
            <a:graphicFrameLocks noGrp="1"/>
          </p:cNvGraphicFramePr>
          <p:nvPr>
            <p:extLst>
              <p:ext uri="{D42A27DB-BD31-4B8C-83A1-F6EECF244321}">
                <p14:modId xmlns:p14="http://schemas.microsoft.com/office/powerpoint/2010/main" val="3923879349"/>
              </p:ext>
            </p:extLst>
          </p:nvPr>
        </p:nvGraphicFramePr>
        <p:xfrm>
          <a:off x="1458972" y="1349829"/>
          <a:ext cx="9853462" cy="5320937"/>
        </p:xfrm>
        <a:graphic>
          <a:graphicData uri="http://schemas.openxmlformats.org/drawingml/2006/table">
            <a:tbl>
              <a:tblPr firstRow="1" firstCol="1" bandRow="1"/>
              <a:tblGrid>
                <a:gridCol w="2103548">
                  <a:extLst>
                    <a:ext uri="{9D8B030D-6E8A-4147-A177-3AD203B41FA5}">
                      <a16:colId xmlns:a16="http://schemas.microsoft.com/office/drawing/2014/main" val="3721151722"/>
                    </a:ext>
                  </a:extLst>
                </a:gridCol>
                <a:gridCol w="2104223">
                  <a:extLst>
                    <a:ext uri="{9D8B030D-6E8A-4147-A177-3AD203B41FA5}">
                      <a16:colId xmlns:a16="http://schemas.microsoft.com/office/drawing/2014/main" val="2436876912"/>
                    </a:ext>
                  </a:extLst>
                </a:gridCol>
                <a:gridCol w="5645691">
                  <a:extLst>
                    <a:ext uri="{9D8B030D-6E8A-4147-A177-3AD203B41FA5}">
                      <a16:colId xmlns:a16="http://schemas.microsoft.com/office/drawing/2014/main" val="2939638424"/>
                    </a:ext>
                  </a:extLst>
                </a:gridCol>
              </a:tblGrid>
              <a:tr h="1679231">
                <a:tc>
                  <a:txBody>
                    <a:bodyPr/>
                    <a:lstStyle/>
                    <a:p>
                      <a:pPr>
                        <a:lnSpc>
                          <a:spcPct val="115000"/>
                        </a:lnSpc>
                        <a:spcAft>
                          <a:spcPts val="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1.1.1. Asmenybės tapsmas</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8956675" algn="l"/>
                        </a:tabLs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Savivoka, savivertė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92405" algn="l"/>
                        </a:tabLst>
                      </a:pPr>
                      <a:r>
                        <a:rPr lang="lt-LT"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Mokiniai suvokia savo asmenybės unikalumą, žino savo gabumus ir polinkius, moka įsivertinti asmeninę kompetenciją. Mokiniai pasitiki savo jėgomis, nebijo iššūkių – juos priima kaip naujas mokymosi bei veiklos galimybes, yra sveikai ambicingi ir atkaklūs. Valdo save stresinėse situacijose, konstruktyviai sprendžia problemas, yra atsparūs neigiamoms įtakoms, sąmoningai renkasi sveiką gyvenimo būdą.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lt-LT" sz="1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5087667"/>
                  </a:ext>
                </a:extLst>
              </a:tr>
              <a:tr h="1699463">
                <a:tc>
                  <a:txBody>
                    <a:bodyPr/>
                    <a:lstStyle/>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8956675" algn="l"/>
                        </a:tabLs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Gyvenimo planavimas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Mokiniai supranta išsilavinimo ir mokymosi vertę, turi tolesnio mokymosi siekių ir planų. Jie žino, kad yra ne vienas gyvenimo įprasminimo būdas, moka projektuoti asmeninio gyvenimo scenarijus, keltis tikslus, koreguoti ir atnaujinti juos. Jie moka susirasti, analizuoti ir vertinti informaciją apie pasaulio (taip pat ir darbo pasaulio) kaitos tendencijas, mokymosi ir veiklos galimybes. Karjeros (profesijos, darbinės ir visuomeninės veiklos) galimybes mokiniai sieja su ugdymosi galimybėmis. Jie geba tikslingai ir pagrįstai pasirinkti ugdymosi sritis ir (ar) dalykus vyresnėse klasėse.</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4694186"/>
                  </a:ext>
                </a:extLst>
              </a:tr>
              <a:tr h="1942243">
                <a:tc>
                  <a:txBody>
                    <a:bodyPr/>
                    <a:lstStyle/>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Pasiekimų ir pažangos pagrįstumas</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tabLst>
                          <a:tab pos="8956675" algn="l"/>
                        </a:tabLs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Mokytojai yra įvaldę įvairias vertinimo strategijas ir būdus, kuriuos naudoja kiekvieno mokinio išgalių gilesniam pažinimui, ugdymo(</a:t>
                      </a:r>
                      <a:r>
                        <a:rPr lang="lt-LT"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a:t>
                      </a: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proceso bei daromos pažangos stebėjimui ir įvertinimui, mokinio mokymosi sunkumų diagnozavimui laiku. Turima vertinimo informacija ir tyrimų duomenimis remiamasi nustatant prioritetinius ugdymo(</a:t>
                      </a:r>
                      <a:r>
                        <a:rPr lang="lt-LT"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a:t>
                      </a: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kokybės gerinimo mokykloje uždavinius, kuriant ir koreguojant mokyklos ugdymo turinį, pasirenkant mokymo(</a:t>
                      </a:r>
                      <a:r>
                        <a:rPr lang="lt-LT" sz="12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si</a:t>
                      </a: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priemones ir metodus, planuojant mokytojų mokymąsi – vieniems iš kitų, drauge ar kt.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lt-LT"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821" marR="578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4668602"/>
                  </a:ext>
                </a:extLst>
              </a:tr>
            </a:tbl>
          </a:graphicData>
        </a:graphic>
      </p:graphicFrame>
    </p:spTree>
    <p:extLst>
      <p:ext uri="{BB962C8B-B14F-4D97-AF65-F5344CB8AC3E}">
        <p14:creationId xmlns:p14="http://schemas.microsoft.com/office/powerpoint/2010/main" val="2856634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Vertinimo būdai ir metodai</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p:txBody>
          <a:bodyPr>
            <a:normAutofit/>
          </a:bodyPr>
          <a:lstStyle/>
          <a:p>
            <a:pPr>
              <a:lnSpc>
                <a:spcPct val="150000"/>
              </a:lnSpc>
            </a:pPr>
            <a:r>
              <a:rPr lang="lt-LT" sz="2800" dirty="0" smtClean="0">
                <a:solidFill>
                  <a:schemeClr val="tx1"/>
                </a:solidFill>
                <a:latin typeface="Times New Roman" panose="02020603050405020304" pitchFamily="18" charset="0"/>
                <a:cs typeface="Times New Roman" panose="02020603050405020304" pitchFamily="18" charset="0"/>
              </a:rPr>
              <a:t>Mokinių, tėvų (globėjų) ir pedagogų apklausos.</a:t>
            </a:r>
          </a:p>
          <a:p>
            <a:pPr>
              <a:lnSpc>
                <a:spcPct val="150000"/>
              </a:lnSpc>
            </a:pPr>
            <a:r>
              <a:rPr lang="lt-LT" sz="2800" dirty="0" smtClean="0">
                <a:solidFill>
                  <a:schemeClr val="tx1"/>
                </a:solidFill>
                <a:latin typeface="Times New Roman" panose="02020603050405020304" pitchFamily="18" charset="0"/>
                <a:cs typeface="Times New Roman" panose="02020603050405020304" pitchFamily="18" charset="0"/>
              </a:rPr>
              <a:t>Pokalbiai su mokiniais.</a:t>
            </a:r>
          </a:p>
          <a:p>
            <a:pPr>
              <a:lnSpc>
                <a:spcPct val="150000"/>
              </a:lnSpc>
            </a:pPr>
            <a:r>
              <a:rPr lang="lt-LT" sz="2800" dirty="0" smtClean="0">
                <a:solidFill>
                  <a:schemeClr val="tx1"/>
                </a:solidFill>
                <a:latin typeface="Times New Roman" panose="02020603050405020304" pitchFamily="18" charset="0"/>
                <a:cs typeface="Times New Roman" panose="02020603050405020304" pitchFamily="18" charset="0"/>
              </a:rPr>
              <a:t>Tėvų (globėjų) konsultacijų dienų ataskaitos analizė.</a:t>
            </a:r>
          </a:p>
          <a:p>
            <a:pPr>
              <a:lnSpc>
                <a:spcPct val="150000"/>
              </a:lnSpc>
            </a:pPr>
            <a:r>
              <a:rPr lang="lt-LT" sz="2800" dirty="0" smtClean="0">
                <a:solidFill>
                  <a:schemeClr val="tx1"/>
                </a:solidFill>
                <a:latin typeface="Times New Roman" panose="02020603050405020304" pitchFamily="18" charset="0"/>
                <a:cs typeface="Times New Roman" panose="02020603050405020304" pitchFamily="18" charset="0"/>
              </a:rPr>
              <a:t>Ugdymo karjerai integracijos į mokomuosius dalykus analizė</a:t>
            </a:r>
            <a:r>
              <a:rPr lang="lt-LT" dirty="0" smtClean="0"/>
              <a:t>.</a:t>
            </a:r>
            <a:endParaRPr lang="en-US" dirty="0"/>
          </a:p>
        </p:txBody>
      </p:sp>
    </p:spTree>
    <p:extLst>
      <p:ext uri="{BB962C8B-B14F-4D97-AF65-F5344CB8AC3E}">
        <p14:creationId xmlns:p14="http://schemas.microsoft.com/office/powerpoint/2010/main" val="7671314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904948" y="51521"/>
            <a:ext cx="8911687" cy="1280890"/>
          </a:xfrm>
        </p:spPr>
        <p:txBody>
          <a:bodyP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Kiekybinio tyrimo imtis</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287383" y="1088571"/>
            <a:ext cx="11181805" cy="4474308"/>
          </a:xfrm>
        </p:spPr>
        <p:txBody>
          <a:bodyPr>
            <a:noAutofit/>
          </a:bodyPr>
          <a:lstStyle/>
          <a:p>
            <a:r>
              <a:rPr lang="lt-LT" sz="2400" dirty="0" smtClean="0">
                <a:solidFill>
                  <a:schemeClr val="tx1"/>
                </a:solidFill>
                <a:latin typeface="Times New Roman" panose="02020603050405020304" pitchFamily="18" charset="0"/>
                <a:cs typeface="Times New Roman" panose="02020603050405020304" pitchFamily="18" charset="0"/>
              </a:rPr>
              <a:t>1-4, 5-8, I-IV klasių </a:t>
            </a:r>
            <a:r>
              <a:rPr lang="lt-LT" sz="2400" b="1" u="sng" dirty="0" smtClean="0">
                <a:solidFill>
                  <a:schemeClr val="tx1"/>
                </a:solidFill>
                <a:latin typeface="Times New Roman" panose="02020603050405020304" pitchFamily="18" charset="0"/>
                <a:cs typeface="Times New Roman" panose="02020603050405020304" pitchFamily="18" charset="0"/>
              </a:rPr>
              <a:t>pedagogai</a:t>
            </a:r>
            <a:r>
              <a:rPr lang="lt-LT" sz="2400" dirty="0" smtClean="0">
                <a:solidFill>
                  <a:schemeClr val="tx1"/>
                </a:solidFill>
                <a:latin typeface="Times New Roman" panose="02020603050405020304" pitchFamily="18" charset="0"/>
                <a:cs typeface="Times New Roman" panose="02020603050405020304" pitchFamily="18" charset="0"/>
              </a:rPr>
              <a:t>: apklausta </a:t>
            </a:r>
            <a:r>
              <a:rPr lang="lt-LT" sz="2400" b="1" dirty="0" smtClean="0">
                <a:solidFill>
                  <a:schemeClr val="tx1"/>
                </a:solidFill>
                <a:latin typeface="Times New Roman" panose="02020603050405020304" pitchFamily="18" charset="0"/>
                <a:cs typeface="Times New Roman" panose="02020603050405020304" pitchFamily="18" charset="0"/>
              </a:rPr>
              <a:t>41</a:t>
            </a:r>
            <a:r>
              <a:rPr lang="lt-LT" sz="2400" dirty="0" smtClean="0">
                <a:solidFill>
                  <a:schemeClr val="tx1"/>
                </a:solidFill>
                <a:latin typeface="Times New Roman" panose="02020603050405020304" pitchFamily="18" charset="0"/>
                <a:cs typeface="Times New Roman" panose="02020603050405020304" pitchFamily="18" charset="0"/>
              </a:rPr>
              <a:t> iš 72, </a:t>
            </a:r>
            <a:r>
              <a:rPr lang="lt-LT" sz="2400" dirty="0" err="1" smtClean="0">
                <a:solidFill>
                  <a:schemeClr val="tx1"/>
                </a:solidFill>
                <a:latin typeface="Times New Roman" panose="02020603050405020304" pitchFamily="18" charset="0"/>
                <a:cs typeface="Times New Roman" panose="02020603050405020304" pitchFamily="18" charset="0"/>
              </a:rPr>
              <a:t>t.y</a:t>
            </a:r>
            <a:r>
              <a:rPr lang="lt-LT" sz="2400" dirty="0" smtClean="0">
                <a:solidFill>
                  <a:schemeClr val="tx1"/>
                </a:solidFill>
                <a:latin typeface="Times New Roman" panose="02020603050405020304" pitchFamily="18" charset="0"/>
                <a:cs typeface="Times New Roman" panose="02020603050405020304" pitchFamily="18" charset="0"/>
              </a:rPr>
              <a:t>. </a:t>
            </a:r>
            <a:r>
              <a:rPr lang="lt-LT" sz="2400" u="sng" dirty="0" smtClean="0">
                <a:solidFill>
                  <a:srgbClr val="FF0000"/>
                </a:solidFill>
                <a:latin typeface="Times New Roman" panose="02020603050405020304" pitchFamily="18" charset="0"/>
                <a:cs typeface="Times New Roman" panose="02020603050405020304" pitchFamily="18" charset="0"/>
              </a:rPr>
              <a:t>56,9</a:t>
            </a:r>
            <a:r>
              <a:rPr lang="de-DE" sz="2400" u="sng" dirty="0" smtClean="0">
                <a:solidFill>
                  <a:srgbClr val="FF0000"/>
                </a:solidFill>
                <a:latin typeface="Times New Roman" panose="02020603050405020304" pitchFamily="18" charset="0"/>
                <a:cs typeface="Times New Roman" panose="02020603050405020304" pitchFamily="18" charset="0"/>
              </a:rPr>
              <a:t> </a:t>
            </a:r>
            <a:r>
              <a:rPr lang="en-US" sz="2400" u="sng" dirty="0" smtClean="0">
                <a:solidFill>
                  <a:srgbClr val="FF0000"/>
                </a:solidFill>
                <a:latin typeface="Times New Roman" panose="02020603050405020304" pitchFamily="18" charset="0"/>
                <a:cs typeface="Times New Roman" panose="02020603050405020304" pitchFamily="18" charset="0"/>
              </a:rPr>
              <a:t>%</a:t>
            </a:r>
            <a:r>
              <a:rPr lang="en-US" sz="2400" dirty="0" smtClean="0">
                <a:solidFill>
                  <a:srgbClr val="FF0000"/>
                </a:solidFill>
                <a:latin typeface="Times New Roman" panose="02020603050405020304" pitchFamily="18" charset="0"/>
                <a:cs typeface="Times New Roman" panose="02020603050405020304" pitchFamily="18" charset="0"/>
              </a:rPr>
              <a:t>.</a:t>
            </a:r>
            <a:endParaRPr lang="lt-LT" sz="24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lt-LT" sz="2400" b="1" i="1" dirty="0" smtClean="0">
                <a:solidFill>
                  <a:schemeClr val="tx1"/>
                </a:solidFill>
                <a:latin typeface="Times New Roman" panose="02020603050405020304" pitchFamily="18" charset="0"/>
                <a:cs typeface="Times New Roman" panose="02020603050405020304" pitchFamily="18" charset="0"/>
              </a:rPr>
              <a:t>1</a:t>
            </a:r>
            <a:r>
              <a:rPr lang="lt-LT" sz="2400" i="1" dirty="0" smtClean="0">
                <a:solidFill>
                  <a:schemeClr val="tx1"/>
                </a:solidFill>
                <a:latin typeface="Times New Roman" panose="02020603050405020304" pitchFamily="18" charset="0"/>
                <a:cs typeface="Times New Roman" panose="02020603050405020304" pitchFamily="18" charset="0"/>
              </a:rPr>
              <a:t> klausimynas atsakytas iš dalies, atsakytų klausimynų skaičius (įskaitant iš dalies atsakytus) </a:t>
            </a:r>
            <a:r>
              <a:rPr lang="lt-LT" sz="2400" i="1" u="sng" dirty="0" smtClean="0">
                <a:solidFill>
                  <a:schemeClr val="tx1"/>
                </a:solidFill>
                <a:latin typeface="Times New Roman" panose="02020603050405020304" pitchFamily="18" charset="0"/>
                <a:cs typeface="Times New Roman" panose="02020603050405020304" pitchFamily="18" charset="0"/>
              </a:rPr>
              <a:t>58,3</a:t>
            </a:r>
            <a:r>
              <a:rPr lang="de-DE" sz="2400" i="1" u="sng" dirty="0" smtClean="0">
                <a:solidFill>
                  <a:schemeClr val="tx1"/>
                </a:solidFill>
                <a:latin typeface="Times New Roman" panose="02020603050405020304" pitchFamily="18" charset="0"/>
                <a:cs typeface="Times New Roman" panose="02020603050405020304" pitchFamily="18" charset="0"/>
              </a:rPr>
              <a:t> </a:t>
            </a:r>
            <a:r>
              <a:rPr lang="en-US" sz="2400" i="1" u="sng" dirty="0" smtClean="0">
                <a:solidFill>
                  <a:schemeClr val="tx1"/>
                </a:solidFill>
                <a:latin typeface="Times New Roman" panose="02020603050405020304" pitchFamily="18" charset="0"/>
                <a:cs typeface="Times New Roman" panose="02020603050405020304" pitchFamily="18" charset="0"/>
              </a:rPr>
              <a:t>%</a:t>
            </a:r>
            <a:r>
              <a:rPr lang="en-US" sz="2400" i="1" dirty="0" smtClean="0">
                <a:solidFill>
                  <a:schemeClr val="tx1"/>
                </a:solidFill>
                <a:latin typeface="Times New Roman" panose="02020603050405020304" pitchFamily="18" charset="0"/>
                <a:cs typeface="Times New Roman" panose="02020603050405020304" pitchFamily="18" charset="0"/>
              </a:rPr>
              <a:t>.</a:t>
            </a:r>
          </a:p>
          <a:p>
            <a:endParaRPr lang="lt-LT" sz="2400" dirty="0" smtClean="0">
              <a:solidFill>
                <a:schemeClr val="tx1"/>
              </a:solidFill>
              <a:latin typeface="Times New Roman" panose="02020603050405020304" pitchFamily="18" charset="0"/>
              <a:cs typeface="Times New Roman" panose="02020603050405020304" pitchFamily="18" charset="0"/>
            </a:endParaRPr>
          </a:p>
          <a:p>
            <a:r>
              <a:rPr lang="en-US" sz="2400" dirty="0" smtClean="0">
                <a:solidFill>
                  <a:schemeClr val="tx1"/>
                </a:solidFill>
                <a:latin typeface="Times New Roman" panose="02020603050405020304" pitchFamily="18" charset="0"/>
                <a:cs typeface="Times New Roman" panose="02020603050405020304" pitchFamily="18" charset="0"/>
              </a:rPr>
              <a:t>1-4, 5-8, I-IV </a:t>
            </a:r>
            <a:r>
              <a:rPr lang="en-US" sz="2400" dirty="0" err="1" smtClean="0">
                <a:solidFill>
                  <a:schemeClr val="tx1"/>
                </a:solidFill>
                <a:latin typeface="Times New Roman" panose="02020603050405020304" pitchFamily="18" charset="0"/>
                <a:cs typeface="Times New Roman" panose="02020603050405020304" pitchFamily="18" charset="0"/>
              </a:rPr>
              <a:t>klasi</a:t>
            </a:r>
            <a:r>
              <a:rPr lang="lt-LT" sz="2400" dirty="0" smtClean="0">
                <a:solidFill>
                  <a:schemeClr val="tx1"/>
                </a:solidFill>
                <a:latin typeface="Times New Roman" panose="02020603050405020304" pitchFamily="18" charset="0"/>
                <a:cs typeface="Times New Roman" panose="02020603050405020304" pitchFamily="18" charset="0"/>
              </a:rPr>
              <a:t>ų </a:t>
            </a:r>
            <a:r>
              <a:rPr lang="lt-LT" sz="2400" b="1" u="sng" dirty="0" smtClean="0">
                <a:solidFill>
                  <a:schemeClr val="tx1"/>
                </a:solidFill>
                <a:latin typeface="Times New Roman" panose="02020603050405020304" pitchFamily="18" charset="0"/>
                <a:cs typeface="Times New Roman" panose="02020603050405020304" pitchFamily="18" charset="0"/>
              </a:rPr>
              <a:t>mokinių tėvai(globėjai)</a:t>
            </a:r>
            <a:r>
              <a:rPr lang="lt-LT" sz="2400" dirty="0" smtClean="0">
                <a:solidFill>
                  <a:schemeClr val="tx1"/>
                </a:solidFill>
                <a:latin typeface="Times New Roman" panose="02020603050405020304" pitchFamily="18" charset="0"/>
                <a:cs typeface="Times New Roman" panose="02020603050405020304" pitchFamily="18" charset="0"/>
              </a:rPr>
              <a:t>: apklausta </a:t>
            </a:r>
            <a:r>
              <a:rPr lang="de-DE" sz="2400" b="1" dirty="0" smtClean="0">
                <a:solidFill>
                  <a:schemeClr val="tx1"/>
                </a:solidFill>
                <a:latin typeface="Times New Roman" panose="02020603050405020304" pitchFamily="18" charset="0"/>
                <a:cs typeface="Times New Roman" panose="02020603050405020304" pitchFamily="18" charset="0"/>
              </a:rPr>
              <a:t>385 </a:t>
            </a:r>
            <a:r>
              <a:rPr lang="de-DE" sz="2400" dirty="0" smtClean="0">
                <a:solidFill>
                  <a:schemeClr val="tx1"/>
                </a:solidFill>
                <a:latin typeface="Times New Roman" panose="02020603050405020304" pitchFamily="18" charset="0"/>
                <a:cs typeface="Times New Roman" panose="02020603050405020304" pitchFamily="18" charset="0"/>
              </a:rPr>
              <a:t>i</a:t>
            </a:r>
            <a:r>
              <a:rPr lang="lt-LT" sz="2400" dirty="0" smtClean="0">
                <a:solidFill>
                  <a:schemeClr val="tx1"/>
                </a:solidFill>
                <a:latin typeface="Times New Roman" panose="02020603050405020304" pitchFamily="18" charset="0"/>
                <a:cs typeface="Times New Roman" panose="02020603050405020304" pitchFamily="18" charset="0"/>
              </a:rPr>
              <a:t>š 1078,t.y. </a:t>
            </a:r>
            <a:r>
              <a:rPr lang="lt-LT" sz="2400" u="sng" dirty="0" smtClean="0">
                <a:solidFill>
                  <a:srgbClr val="FF0000"/>
                </a:solidFill>
                <a:latin typeface="Times New Roman" panose="02020603050405020304" pitchFamily="18" charset="0"/>
                <a:cs typeface="Times New Roman" panose="02020603050405020304" pitchFamily="18" charset="0"/>
              </a:rPr>
              <a:t>35,7 </a:t>
            </a:r>
            <a:r>
              <a:rPr lang="en-US" sz="2400" u="sng" dirty="0" smtClean="0">
                <a:solidFill>
                  <a:srgbClr val="FF0000"/>
                </a:solidFill>
                <a:latin typeface="Times New Roman" panose="02020603050405020304" pitchFamily="18" charset="0"/>
                <a:cs typeface="Times New Roman" panose="02020603050405020304" pitchFamily="18" charset="0"/>
              </a:rPr>
              <a:t>%</a:t>
            </a:r>
            <a:r>
              <a:rPr lang="de-DE" sz="2400" u="sng" dirty="0" smtClean="0">
                <a:solidFill>
                  <a:srgbClr val="FF0000"/>
                </a:solidFill>
                <a:latin typeface="Times New Roman" panose="02020603050405020304" pitchFamily="18" charset="0"/>
                <a:cs typeface="Times New Roman" panose="02020603050405020304" pitchFamily="18" charset="0"/>
              </a:rPr>
              <a:t>.</a:t>
            </a:r>
          </a:p>
          <a:p>
            <a:pPr marL="0" indent="0">
              <a:buNone/>
            </a:pPr>
            <a:r>
              <a:rPr lang="de-DE" sz="2400" b="1" i="1" dirty="0" smtClean="0">
                <a:solidFill>
                  <a:schemeClr val="tx1"/>
                </a:solidFill>
                <a:latin typeface="Times New Roman" panose="02020603050405020304" pitchFamily="18" charset="0"/>
                <a:cs typeface="Times New Roman" panose="02020603050405020304" pitchFamily="18" charset="0"/>
              </a:rPr>
              <a:t>24 </a:t>
            </a:r>
            <a:r>
              <a:rPr lang="de-DE" sz="2400" i="1" dirty="0" err="1" smtClean="0">
                <a:solidFill>
                  <a:schemeClr val="tx1"/>
                </a:solidFill>
                <a:latin typeface="Times New Roman" panose="02020603050405020304" pitchFamily="18" charset="0"/>
                <a:cs typeface="Times New Roman" panose="02020603050405020304" pitchFamily="18" charset="0"/>
              </a:rPr>
              <a:t>klausim</a:t>
            </a:r>
            <a:r>
              <a:rPr lang="lt-LT" sz="2400" i="1" dirty="0" smtClean="0">
                <a:solidFill>
                  <a:schemeClr val="tx1"/>
                </a:solidFill>
                <a:latin typeface="Times New Roman" panose="02020603050405020304" pitchFamily="18" charset="0"/>
                <a:cs typeface="Times New Roman" panose="02020603050405020304" pitchFamily="18" charset="0"/>
              </a:rPr>
              <a:t>y</a:t>
            </a:r>
            <a:r>
              <a:rPr lang="de-DE" sz="2400" i="1" dirty="0" err="1" smtClean="0">
                <a:solidFill>
                  <a:schemeClr val="tx1"/>
                </a:solidFill>
                <a:latin typeface="Times New Roman" panose="02020603050405020304" pitchFamily="18" charset="0"/>
                <a:cs typeface="Times New Roman" panose="02020603050405020304" pitchFamily="18" charset="0"/>
              </a:rPr>
              <a:t>nai</a:t>
            </a:r>
            <a:r>
              <a:rPr lang="de-DE" sz="2400" i="1" dirty="0" smtClean="0">
                <a:solidFill>
                  <a:schemeClr val="tx1"/>
                </a:solidFill>
                <a:latin typeface="Times New Roman" panose="02020603050405020304" pitchFamily="18" charset="0"/>
                <a:cs typeface="Times New Roman" panose="02020603050405020304" pitchFamily="18" charset="0"/>
              </a:rPr>
              <a:t> </a:t>
            </a:r>
            <a:r>
              <a:rPr lang="de-DE" sz="2400" i="1" dirty="0" err="1" smtClean="0">
                <a:solidFill>
                  <a:schemeClr val="tx1"/>
                </a:solidFill>
                <a:latin typeface="Times New Roman" panose="02020603050405020304" pitchFamily="18" charset="0"/>
                <a:cs typeface="Times New Roman" panose="02020603050405020304" pitchFamily="18" charset="0"/>
              </a:rPr>
              <a:t>atsak</a:t>
            </a:r>
            <a:r>
              <a:rPr lang="lt-LT" sz="2400" i="1" dirty="0" err="1" smtClean="0">
                <a:solidFill>
                  <a:schemeClr val="tx1"/>
                </a:solidFill>
                <a:latin typeface="Times New Roman" panose="02020603050405020304" pitchFamily="18" charset="0"/>
                <a:cs typeface="Times New Roman" panose="02020603050405020304" pitchFamily="18" charset="0"/>
              </a:rPr>
              <a:t>yti</a:t>
            </a:r>
            <a:r>
              <a:rPr lang="lt-LT" sz="2400" i="1" dirty="0" smtClean="0">
                <a:solidFill>
                  <a:schemeClr val="tx1"/>
                </a:solidFill>
                <a:latin typeface="Times New Roman" panose="02020603050405020304" pitchFamily="18" charset="0"/>
                <a:cs typeface="Times New Roman" panose="02020603050405020304" pitchFamily="18" charset="0"/>
              </a:rPr>
              <a:t> iš dalies, </a:t>
            </a:r>
            <a:r>
              <a:rPr lang="lt-LT" sz="2400" i="1" dirty="0">
                <a:solidFill>
                  <a:schemeClr val="tx1"/>
                </a:solidFill>
                <a:latin typeface="Times New Roman" panose="02020603050405020304" pitchFamily="18" charset="0"/>
                <a:cs typeface="Times New Roman" panose="02020603050405020304" pitchFamily="18" charset="0"/>
              </a:rPr>
              <a:t>atsakytų klausimynų skaičius (įskaitant iš dalies atsakytus) </a:t>
            </a:r>
            <a:r>
              <a:rPr lang="lt-LT" sz="2400" i="1" u="sng" dirty="0" smtClean="0">
                <a:solidFill>
                  <a:schemeClr val="tx1"/>
                </a:solidFill>
                <a:latin typeface="Times New Roman" panose="02020603050405020304" pitchFamily="18" charset="0"/>
                <a:cs typeface="Times New Roman" panose="02020603050405020304" pitchFamily="18" charset="0"/>
              </a:rPr>
              <a:t>37,9 </a:t>
            </a:r>
            <a:r>
              <a:rPr lang="en-US" sz="2400" i="1" u="sng" dirty="0" smtClean="0">
                <a:solidFill>
                  <a:schemeClr val="tx1"/>
                </a:solidFill>
                <a:latin typeface="Times New Roman" panose="02020603050405020304" pitchFamily="18" charset="0"/>
                <a:cs typeface="Times New Roman" panose="02020603050405020304" pitchFamily="18" charset="0"/>
              </a:rPr>
              <a:t>%</a:t>
            </a:r>
            <a:r>
              <a:rPr lang="lt-LT" sz="2400" i="1"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lt-LT" sz="2400" i="1" dirty="0" smtClean="0">
              <a:solidFill>
                <a:schemeClr val="tx1"/>
              </a:solidFill>
              <a:latin typeface="Times New Roman" panose="02020603050405020304" pitchFamily="18" charset="0"/>
              <a:cs typeface="Times New Roman" panose="02020603050405020304" pitchFamily="18" charset="0"/>
            </a:endParaRPr>
          </a:p>
          <a:p>
            <a:r>
              <a:rPr lang="lt-LT" sz="2400" dirty="0" smtClean="0">
                <a:solidFill>
                  <a:schemeClr val="tx1"/>
                </a:solidFill>
                <a:latin typeface="Times New Roman" panose="02020603050405020304" pitchFamily="18" charset="0"/>
                <a:cs typeface="Times New Roman" panose="02020603050405020304" pitchFamily="18" charset="0"/>
              </a:rPr>
              <a:t>5-8</a:t>
            </a:r>
            <a:r>
              <a:rPr lang="lt-LT" sz="2400" dirty="0">
                <a:solidFill>
                  <a:schemeClr val="tx1"/>
                </a:solidFill>
                <a:latin typeface="Times New Roman" panose="02020603050405020304" pitchFamily="18" charset="0"/>
                <a:cs typeface="Times New Roman" panose="02020603050405020304" pitchFamily="18" charset="0"/>
              </a:rPr>
              <a:t>, I-IV klasių </a:t>
            </a:r>
            <a:r>
              <a:rPr lang="lt-LT" sz="2400" b="1" u="sng" dirty="0" smtClean="0">
                <a:solidFill>
                  <a:schemeClr val="tx1"/>
                </a:solidFill>
                <a:latin typeface="Times New Roman" panose="02020603050405020304" pitchFamily="18" charset="0"/>
                <a:cs typeface="Times New Roman" panose="02020603050405020304" pitchFamily="18" charset="0"/>
              </a:rPr>
              <a:t>mokiniai</a:t>
            </a:r>
            <a:r>
              <a:rPr lang="lt-LT" sz="2400" dirty="0" smtClean="0">
                <a:solidFill>
                  <a:schemeClr val="tx1"/>
                </a:solidFill>
                <a:latin typeface="Times New Roman" panose="02020603050405020304" pitchFamily="18" charset="0"/>
                <a:cs typeface="Times New Roman" panose="02020603050405020304" pitchFamily="18" charset="0"/>
              </a:rPr>
              <a:t>: </a:t>
            </a:r>
            <a:r>
              <a:rPr lang="lt-LT" sz="2400" dirty="0">
                <a:solidFill>
                  <a:schemeClr val="tx1"/>
                </a:solidFill>
                <a:latin typeface="Times New Roman" panose="02020603050405020304" pitchFamily="18" charset="0"/>
                <a:cs typeface="Times New Roman" panose="02020603050405020304" pitchFamily="18" charset="0"/>
              </a:rPr>
              <a:t>apklausta </a:t>
            </a:r>
            <a:r>
              <a:rPr lang="lt-LT" sz="2400" b="1" dirty="0" smtClean="0">
                <a:solidFill>
                  <a:schemeClr val="tx1"/>
                </a:solidFill>
                <a:latin typeface="Times New Roman" panose="02020603050405020304" pitchFamily="18" charset="0"/>
                <a:cs typeface="Times New Roman" panose="02020603050405020304" pitchFamily="18" charset="0"/>
              </a:rPr>
              <a:t>323</a:t>
            </a:r>
            <a:r>
              <a:rPr lang="lt-LT" sz="2400" dirty="0" smtClean="0">
                <a:solidFill>
                  <a:schemeClr val="tx1"/>
                </a:solidFill>
                <a:latin typeface="Times New Roman" panose="02020603050405020304" pitchFamily="18" charset="0"/>
                <a:cs typeface="Times New Roman" panose="02020603050405020304" pitchFamily="18" charset="0"/>
              </a:rPr>
              <a:t> </a:t>
            </a:r>
            <a:r>
              <a:rPr lang="lt-LT" sz="2400" dirty="0">
                <a:solidFill>
                  <a:schemeClr val="tx1"/>
                </a:solidFill>
                <a:latin typeface="Times New Roman" panose="02020603050405020304" pitchFamily="18" charset="0"/>
                <a:cs typeface="Times New Roman" panose="02020603050405020304" pitchFamily="18" charset="0"/>
              </a:rPr>
              <a:t>iš </a:t>
            </a:r>
            <a:r>
              <a:rPr lang="lt-LT" sz="2400" dirty="0" smtClean="0">
                <a:solidFill>
                  <a:schemeClr val="tx1"/>
                </a:solidFill>
                <a:latin typeface="Times New Roman" panose="02020603050405020304" pitchFamily="18" charset="0"/>
                <a:cs typeface="Times New Roman" panose="02020603050405020304" pitchFamily="18" charset="0"/>
              </a:rPr>
              <a:t>613, </a:t>
            </a:r>
            <a:r>
              <a:rPr lang="lt-LT" sz="2400" dirty="0" err="1">
                <a:solidFill>
                  <a:schemeClr val="tx1"/>
                </a:solidFill>
                <a:latin typeface="Times New Roman" panose="02020603050405020304" pitchFamily="18" charset="0"/>
                <a:cs typeface="Times New Roman" panose="02020603050405020304" pitchFamily="18" charset="0"/>
              </a:rPr>
              <a:t>t.y</a:t>
            </a:r>
            <a:r>
              <a:rPr lang="lt-LT" sz="2400" dirty="0">
                <a:solidFill>
                  <a:schemeClr val="tx1"/>
                </a:solidFill>
                <a:latin typeface="Times New Roman" panose="02020603050405020304" pitchFamily="18" charset="0"/>
                <a:cs typeface="Times New Roman" panose="02020603050405020304" pitchFamily="18" charset="0"/>
              </a:rPr>
              <a:t>. </a:t>
            </a:r>
            <a:r>
              <a:rPr lang="lt-LT" sz="2400" u="sng" dirty="0" smtClean="0">
                <a:solidFill>
                  <a:srgbClr val="FF0000"/>
                </a:solidFill>
                <a:latin typeface="Times New Roman" panose="02020603050405020304" pitchFamily="18" charset="0"/>
                <a:cs typeface="Times New Roman" panose="02020603050405020304" pitchFamily="18" charset="0"/>
              </a:rPr>
              <a:t>52,7</a:t>
            </a:r>
            <a:r>
              <a:rPr lang="de-DE" sz="2400" u="sng" dirty="0" smtClean="0">
                <a:solidFill>
                  <a:srgbClr val="FF0000"/>
                </a:solidFill>
                <a:latin typeface="Times New Roman" panose="02020603050405020304" pitchFamily="18" charset="0"/>
                <a:cs typeface="Times New Roman" panose="02020603050405020304" pitchFamily="18" charset="0"/>
              </a:rPr>
              <a:t> </a:t>
            </a:r>
            <a:r>
              <a:rPr lang="en-US" sz="2400" u="sng" dirty="0">
                <a:solidFill>
                  <a:srgbClr val="FF0000"/>
                </a:solidFill>
                <a:latin typeface="Times New Roman" panose="02020603050405020304" pitchFamily="18" charset="0"/>
                <a:cs typeface="Times New Roman" panose="02020603050405020304" pitchFamily="18" charset="0"/>
              </a:rPr>
              <a:t>%</a:t>
            </a:r>
            <a:r>
              <a:rPr lang="en-US" sz="2400" dirty="0">
                <a:solidFill>
                  <a:srgbClr val="FF0000"/>
                </a:solidFill>
                <a:latin typeface="Times New Roman" panose="02020603050405020304" pitchFamily="18" charset="0"/>
                <a:cs typeface="Times New Roman" panose="02020603050405020304" pitchFamily="18" charset="0"/>
              </a:rPr>
              <a:t>.</a:t>
            </a:r>
            <a:endParaRPr lang="lt-LT" sz="2400" dirty="0">
              <a:solidFill>
                <a:srgbClr val="FF0000"/>
              </a:solidFill>
              <a:latin typeface="Times New Roman" panose="02020603050405020304" pitchFamily="18" charset="0"/>
              <a:cs typeface="Times New Roman" panose="02020603050405020304" pitchFamily="18" charset="0"/>
            </a:endParaRPr>
          </a:p>
          <a:p>
            <a:pPr marL="0" indent="0">
              <a:buNone/>
            </a:pPr>
            <a:r>
              <a:rPr lang="lt-LT" sz="2400" b="1" i="1" dirty="0" smtClean="0">
                <a:solidFill>
                  <a:schemeClr val="tx1"/>
                </a:solidFill>
                <a:latin typeface="Times New Roman" panose="02020603050405020304" pitchFamily="18" charset="0"/>
                <a:cs typeface="Times New Roman" panose="02020603050405020304" pitchFamily="18" charset="0"/>
              </a:rPr>
              <a:t>11</a:t>
            </a:r>
            <a:r>
              <a:rPr lang="lt-LT" sz="2400" i="1" dirty="0" smtClean="0">
                <a:solidFill>
                  <a:schemeClr val="tx1"/>
                </a:solidFill>
                <a:latin typeface="Times New Roman" panose="02020603050405020304" pitchFamily="18" charset="0"/>
                <a:cs typeface="Times New Roman" panose="02020603050405020304" pitchFamily="18" charset="0"/>
              </a:rPr>
              <a:t> klausimynų atsakyti </a:t>
            </a:r>
            <a:r>
              <a:rPr lang="lt-LT" sz="2400" i="1" dirty="0">
                <a:solidFill>
                  <a:schemeClr val="tx1"/>
                </a:solidFill>
                <a:latin typeface="Times New Roman" panose="02020603050405020304" pitchFamily="18" charset="0"/>
                <a:cs typeface="Times New Roman" panose="02020603050405020304" pitchFamily="18" charset="0"/>
              </a:rPr>
              <a:t>iš dalies, atsakytų klausimynų skaičius (įskaitant iš dalies atsakytus) </a:t>
            </a:r>
            <a:r>
              <a:rPr lang="lt-LT" sz="2400" i="1" u="sng" dirty="0" smtClean="0">
                <a:solidFill>
                  <a:schemeClr val="tx1"/>
                </a:solidFill>
                <a:latin typeface="Times New Roman" panose="02020603050405020304" pitchFamily="18" charset="0"/>
                <a:cs typeface="Times New Roman" panose="02020603050405020304" pitchFamily="18" charset="0"/>
              </a:rPr>
              <a:t>54,5</a:t>
            </a:r>
            <a:r>
              <a:rPr lang="de-DE" sz="2400" i="1" u="sng" dirty="0" smtClean="0">
                <a:solidFill>
                  <a:schemeClr val="tx1"/>
                </a:solidFill>
                <a:latin typeface="Times New Roman" panose="02020603050405020304" pitchFamily="18" charset="0"/>
                <a:cs typeface="Times New Roman" panose="02020603050405020304" pitchFamily="18" charset="0"/>
              </a:rPr>
              <a:t> </a:t>
            </a:r>
            <a:r>
              <a:rPr lang="en-US" sz="2400" i="1" u="sng" dirty="0">
                <a:solidFill>
                  <a:schemeClr val="tx1"/>
                </a:solidFill>
                <a:latin typeface="Times New Roman" panose="02020603050405020304" pitchFamily="18" charset="0"/>
                <a:cs typeface="Times New Roman" panose="02020603050405020304" pitchFamily="18" charset="0"/>
              </a:rPr>
              <a:t>%</a:t>
            </a:r>
            <a:r>
              <a:rPr lang="en-US" sz="2400" i="1" dirty="0">
                <a:solidFill>
                  <a:schemeClr val="tx1"/>
                </a:solidFill>
                <a:latin typeface="Times New Roman" panose="02020603050405020304" pitchFamily="18" charset="0"/>
                <a:cs typeface="Times New Roman" panose="02020603050405020304" pitchFamily="18" charset="0"/>
              </a:rPr>
              <a:t>.</a:t>
            </a:r>
          </a:p>
          <a:p>
            <a:pPr marL="0" indent="0">
              <a:buNone/>
            </a:pPr>
            <a:endParaRPr lang="lt-LT" sz="24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30599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617565" y="66761"/>
            <a:ext cx="8911687" cy="1280890"/>
          </a:xfrm>
        </p:spPr>
        <p:txBody>
          <a:bodyP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Stipriosios</a:t>
            </a:r>
            <a:r>
              <a:rPr lang="lt-LT" sz="4400" dirty="0" smtClean="0">
                <a:solidFill>
                  <a:schemeClr val="accent3">
                    <a:lumMod val="50000"/>
                  </a:schemeClr>
                </a:solidFill>
                <a:latin typeface="Times New Roman" panose="02020603050405020304" pitchFamily="18" charset="0"/>
                <a:cs typeface="Times New Roman" panose="02020603050405020304" pitchFamily="18" charset="0"/>
              </a:rPr>
              <a:t> </a:t>
            </a: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pusės</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165463" y="927462"/>
            <a:ext cx="11399520" cy="5312229"/>
          </a:xfrm>
        </p:spPr>
        <p:txBody>
          <a:bodyPr>
            <a:normAutofit/>
          </a:bodyPr>
          <a:lstStyle/>
          <a:p>
            <a:r>
              <a:rPr lang="lt-LT" sz="2400" dirty="0" smtClean="0">
                <a:solidFill>
                  <a:schemeClr val="tx1"/>
                </a:solidFill>
                <a:latin typeface="Times New Roman" panose="02020603050405020304" pitchFamily="18" charset="0"/>
                <a:cs typeface="Times New Roman" panose="02020603050405020304" pitchFamily="18" charset="0"/>
              </a:rPr>
              <a:t>Apie </a:t>
            </a:r>
            <a:r>
              <a:rPr lang="lt-LT" sz="2400" b="1" dirty="0" smtClean="0">
                <a:solidFill>
                  <a:srgbClr val="FF0000"/>
                </a:solidFill>
                <a:latin typeface="Times New Roman" panose="02020603050405020304" pitchFamily="18" charset="0"/>
                <a:cs typeface="Times New Roman" panose="02020603050405020304" pitchFamily="18" charset="0"/>
              </a:rPr>
              <a:t>96</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smtClean="0">
                <a:solidFill>
                  <a:srgbClr val="FF0000"/>
                </a:solidFill>
                <a:latin typeface="Times New Roman" panose="02020603050405020304" pitchFamily="18" charset="0"/>
                <a:cs typeface="Times New Roman" panose="02020603050405020304" pitchFamily="18" charset="0"/>
              </a:rPr>
              <a:t>%</a:t>
            </a:r>
            <a:r>
              <a:rPr lang="lt-LT" sz="2400" dirty="0" smtClean="0">
                <a:solidFill>
                  <a:schemeClr val="tx1"/>
                </a:solidFill>
                <a:latin typeface="Times New Roman" panose="02020603050405020304" pitchFamily="18" charset="0"/>
                <a:cs typeface="Times New Roman" panose="02020603050405020304" pitchFamily="18" charset="0"/>
              </a:rPr>
              <a:t> pedagogų ir tėvų(globėjų) teigia, kad mokiniai žino, kur galima kreiptis pagalbos (emocinė pagalba telefonu, Vaikų-paauglių linija ir kt.) iškilus problemai ar turint rūpesčių.</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95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pedagog</a:t>
            </a:r>
            <a:r>
              <a:rPr lang="lt-LT" sz="2400" dirty="0" smtClean="0">
                <a:solidFill>
                  <a:schemeClr val="tx1"/>
                </a:solidFill>
                <a:latin typeface="Times New Roman" panose="02020603050405020304" pitchFamily="18" charset="0"/>
                <a:cs typeface="Times New Roman" panose="02020603050405020304" pitchFamily="18" charset="0"/>
              </a:rPr>
              <a:t>ų</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teigia</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kad</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padeda</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mokiniams</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pa</a:t>
            </a:r>
            <a:r>
              <a:rPr lang="lt-LT" sz="2400" dirty="0" smtClean="0">
                <a:solidFill>
                  <a:schemeClr val="tx1"/>
                </a:solidFill>
                <a:latin typeface="Times New Roman" panose="02020603050405020304" pitchFamily="18" charset="0"/>
                <a:cs typeface="Times New Roman" panose="02020603050405020304" pitchFamily="18" charset="0"/>
              </a:rPr>
              <a:t>žinti save atskleidžiant pastebėtus gabumus ir pataria renkantis karjeros kryptį.</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96 </a:t>
            </a:r>
            <a:r>
              <a:rPr lang="en-US" sz="2400" b="1" dirty="0" smtClean="0">
                <a:solidFill>
                  <a:srgbClr val="FF0000"/>
                </a:solidFill>
                <a:latin typeface="Times New Roman" panose="02020603050405020304" pitchFamily="18" charset="0"/>
                <a:cs typeface="Times New Roman" panose="02020603050405020304" pitchFamily="18" charset="0"/>
              </a:rPr>
              <a:t>%</a:t>
            </a:r>
            <a:r>
              <a:rPr lang="lt-LT" sz="2400" b="1" dirty="0" smtClean="0">
                <a:solidFill>
                  <a:schemeClr val="tx1"/>
                </a:solidFill>
                <a:latin typeface="Times New Roman" panose="02020603050405020304" pitchFamily="18" charset="0"/>
                <a:cs typeface="Times New Roman" panose="02020603050405020304" pitchFamily="18" charset="0"/>
              </a:rPr>
              <a:t> </a:t>
            </a:r>
            <a:r>
              <a:rPr lang="lt-LT" sz="2400" dirty="0" smtClean="0">
                <a:solidFill>
                  <a:schemeClr val="tx1"/>
                </a:solidFill>
                <a:latin typeface="Times New Roman" panose="02020603050405020304" pitchFamily="18" charset="0"/>
                <a:cs typeface="Times New Roman" panose="02020603050405020304" pitchFamily="18" charset="0"/>
              </a:rPr>
              <a:t>tėvų (globėjų) mano, kad vaikui yra labai svarbu pažinti save planuojant karjeros galimybes.</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99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mokin</a:t>
            </a:r>
            <a:r>
              <a:rPr lang="lt-LT" sz="2400" dirty="0" err="1" smtClean="0">
                <a:solidFill>
                  <a:schemeClr val="tx1"/>
                </a:solidFill>
                <a:latin typeface="Times New Roman" panose="02020603050405020304" pitchFamily="18" charset="0"/>
                <a:cs typeface="Times New Roman" panose="02020603050405020304" pitchFamily="18" charset="0"/>
              </a:rPr>
              <a:t>ių</a:t>
            </a:r>
            <a:r>
              <a:rPr lang="lt-LT" sz="2400" dirty="0" smtClean="0">
                <a:solidFill>
                  <a:schemeClr val="tx1"/>
                </a:solidFill>
                <a:latin typeface="Times New Roman" panose="02020603050405020304" pitchFamily="18" charset="0"/>
                <a:cs typeface="Times New Roman" panose="02020603050405020304" pitchFamily="18" charset="0"/>
              </a:rPr>
              <a:t> teigia, kad savęs pažinimas yra labai svarbus pasirenkant karjeros kelią.</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2495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636096" y="136430"/>
            <a:ext cx="8911687" cy="1280890"/>
          </a:xfrm>
        </p:spPr>
        <p:txBody>
          <a:bodyP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Stipriosios pusės</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269965" y="776875"/>
            <a:ext cx="11173097" cy="5939245"/>
          </a:xfrm>
        </p:spPr>
        <p:txBody>
          <a:bodyPr>
            <a:normAutofit/>
          </a:bodyPr>
          <a:lstStyle/>
          <a:p>
            <a:r>
              <a:rPr lang="lt-LT" sz="2400" b="1" dirty="0" smtClean="0">
                <a:solidFill>
                  <a:srgbClr val="FF0000"/>
                </a:solidFill>
                <a:latin typeface="Times New Roman" panose="02020603050405020304" pitchFamily="18" charset="0"/>
                <a:cs typeface="Times New Roman" panose="02020603050405020304" pitchFamily="18" charset="0"/>
              </a:rPr>
              <a:t>89</a:t>
            </a:r>
            <a:r>
              <a:rPr lang="de-DE" sz="2400" b="1" dirty="0" smtClean="0">
                <a:solidFill>
                  <a:srgbClr val="FF0000"/>
                </a:solidFill>
                <a:latin typeface="Times New Roman" panose="02020603050405020304" pitchFamily="18" charset="0"/>
                <a:cs typeface="Times New Roman" panose="02020603050405020304" pitchFamily="18" charset="0"/>
              </a:rPr>
              <a:t> %</a:t>
            </a:r>
            <a:r>
              <a:rPr lang="lt-LT" sz="2400" dirty="0" smtClean="0">
                <a:solidFill>
                  <a:schemeClr val="tx1"/>
                </a:solidFill>
                <a:latin typeface="Times New Roman" panose="02020603050405020304" pitchFamily="18" charset="0"/>
                <a:cs typeface="Times New Roman" panose="02020603050405020304" pitchFamily="18" charset="0"/>
              </a:rPr>
              <a:t> mokinių teigia, kad planuoja tęsti mokslus Lietuvoje ar užsienyje.</a:t>
            </a:r>
          </a:p>
          <a:p>
            <a:pPr marL="0" indent="0">
              <a:buNone/>
            </a:pPr>
            <a:endParaRPr lang="lt-LT" sz="2400" dirty="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94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t</a:t>
            </a:r>
            <a:r>
              <a:rPr lang="lt-LT" sz="2400" dirty="0" err="1" smtClean="0">
                <a:solidFill>
                  <a:schemeClr val="tx1"/>
                </a:solidFill>
                <a:latin typeface="Times New Roman" panose="02020603050405020304" pitchFamily="18" charset="0"/>
                <a:cs typeface="Times New Roman" panose="02020603050405020304" pitchFamily="18" charset="0"/>
              </a:rPr>
              <a:t>ėvų</a:t>
            </a:r>
            <a:r>
              <a:rPr lang="lt-LT" sz="2400" dirty="0" smtClean="0">
                <a:solidFill>
                  <a:schemeClr val="tx1"/>
                </a:solidFill>
                <a:latin typeface="Times New Roman" panose="02020603050405020304" pitchFamily="18" charset="0"/>
                <a:cs typeface="Times New Roman" panose="02020603050405020304" pitchFamily="18" charset="0"/>
              </a:rPr>
              <a:t> (globėjų) žino, kad jų vaikai planuoja studijuoti Lietuvoje ar svetur baigus mokyklą.</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dirty="0" smtClean="0">
                <a:solidFill>
                  <a:schemeClr val="tx1"/>
                </a:solidFill>
                <a:latin typeface="Times New Roman" panose="02020603050405020304" pitchFamily="18" charset="0"/>
                <a:cs typeface="Times New Roman" panose="02020603050405020304" pitchFamily="18" charset="0"/>
              </a:rPr>
              <a:t>Apie </a:t>
            </a:r>
            <a:r>
              <a:rPr lang="lt-LT" sz="2400" b="1" dirty="0" smtClean="0">
                <a:solidFill>
                  <a:srgbClr val="FF0000"/>
                </a:solidFill>
                <a:latin typeface="Times New Roman" panose="02020603050405020304" pitchFamily="18" charset="0"/>
                <a:cs typeface="Times New Roman" panose="02020603050405020304" pitchFamily="18" charset="0"/>
              </a:rPr>
              <a:t>90</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smtClean="0">
                <a:solidFill>
                  <a:srgbClr val="FF0000"/>
                </a:solidFill>
                <a:latin typeface="Times New Roman" panose="02020603050405020304" pitchFamily="18" charset="0"/>
                <a:cs typeface="Times New Roman" panose="02020603050405020304" pitchFamily="18" charset="0"/>
              </a:rPr>
              <a:t>%</a:t>
            </a:r>
            <a:r>
              <a:rPr lang="lt-LT" sz="2400" dirty="0" smtClean="0">
                <a:solidFill>
                  <a:schemeClr val="tx1"/>
                </a:solidFill>
                <a:latin typeface="Times New Roman" panose="02020603050405020304" pitchFamily="18" charset="0"/>
                <a:cs typeface="Times New Roman" panose="02020603050405020304" pitchFamily="18" charset="0"/>
              </a:rPr>
              <a:t> mokinių ir tėvų teigia, kad užtenka mokymosi priemonių.</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88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pedagog</a:t>
            </a:r>
            <a:r>
              <a:rPr lang="lt-LT" sz="2400" dirty="0" smtClean="0">
                <a:solidFill>
                  <a:schemeClr val="tx1"/>
                </a:solidFill>
                <a:latin typeface="Times New Roman" panose="02020603050405020304" pitchFamily="18" charset="0"/>
                <a:cs typeface="Times New Roman" panose="02020603050405020304" pitchFamily="18" charset="0"/>
              </a:rPr>
              <a:t>ų teigia, kad gimnazijoje pakankamai skiriama dėmesio mokinių asmenybės ugdymui bei gabumų ir polinkių pažinimui.</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88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pedago</a:t>
            </a:r>
            <a:r>
              <a:rPr lang="lt-LT" sz="2400" dirty="0" err="1" smtClean="0">
                <a:solidFill>
                  <a:schemeClr val="tx1"/>
                </a:solidFill>
                <a:latin typeface="Times New Roman" panose="02020603050405020304" pitchFamily="18" charset="0"/>
                <a:cs typeface="Times New Roman" panose="02020603050405020304" pitchFamily="18" charset="0"/>
              </a:rPr>
              <a:t>gų</a:t>
            </a:r>
            <a:r>
              <a:rPr lang="lt-LT" sz="2400" dirty="0" smtClean="0">
                <a:solidFill>
                  <a:schemeClr val="tx1"/>
                </a:solidFill>
                <a:latin typeface="Times New Roman" panose="02020603050405020304" pitchFamily="18" charset="0"/>
                <a:cs typeface="Times New Roman" panose="02020603050405020304" pitchFamily="18" charset="0"/>
              </a:rPr>
              <a:t> tvirtina, kad mokiniai domisi ir dalyvauja nuotoliniu būdu ugdymo karjerai skirtuose renginiuose.</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050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05543" y="119012"/>
            <a:ext cx="8911687" cy="1280890"/>
          </a:xfrm>
        </p:spPr>
        <p:txBody>
          <a:bodyP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Silpnosios pusės</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182060" y="981890"/>
            <a:ext cx="11416938" cy="5236029"/>
          </a:xfrm>
        </p:spPr>
        <p:txBody>
          <a:bodyPr>
            <a:normAutofit lnSpcReduction="10000"/>
          </a:bodyPr>
          <a:lstStyle/>
          <a:p>
            <a:r>
              <a:rPr lang="lt-LT" sz="2400" b="1" dirty="0" smtClean="0">
                <a:solidFill>
                  <a:srgbClr val="FF0000"/>
                </a:solidFill>
                <a:latin typeface="Times New Roman" panose="02020603050405020304" pitchFamily="18" charset="0"/>
                <a:cs typeface="Times New Roman" panose="02020603050405020304" pitchFamily="18" charset="0"/>
              </a:rPr>
              <a:t>30</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smtClean="0">
                <a:solidFill>
                  <a:srgbClr val="FF0000"/>
                </a:solidFill>
                <a:latin typeface="Times New Roman" panose="02020603050405020304" pitchFamily="18" charset="0"/>
                <a:cs typeface="Times New Roman" panose="02020603050405020304" pitchFamily="18" charset="0"/>
              </a:rPr>
              <a:t>%</a:t>
            </a:r>
            <a:r>
              <a:rPr lang="lt-LT" sz="2400" b="1" dirty="0" smtClean="0">
                <a:solidFill>
                  <a:srgbClr val="FF0000"/>
                </a:solidFill>
                <a:latin typeface="Times New Roman" panose="02020603050405020304" pitchFamily="18" charset="0"/>
                <a:cs typeface="Times New Roman" panose="02020603050405020304" pitchFamily="18" charset="0"/>
              </a:rPr>
              <a:t> </a:t>
            </a:r>
            <a:r>
              <a:rPr lang="lt-LT" sz="2400" dirty="0" smtClean="0">
                <a:solidFill>
                  <a:schemeClr val="tx1"/>
                </a:solidFill>
                <a:latin typeface="Times New Roman" panose="02020603050405020304" pitchFamily="18" charset="0"/>
                <a:cs typeface="Times New Roman" panose="02020603050405020304" pitchFamily="18" charset="0"/>
              </a:rPr>
              <a:t>tėvų (globėjų) teigia, kad nuotolinio mokymosi metu vaikas gauna daugiau užduočių, skatinančių bendradarbiavimą su klasės draugais.</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46 </a:t>
            </a:r>
            <a:r>
              <a:rPr lang="en-US" sz="2400" b="1" dirty="0" smtClean="0">
                <a:solidFill>
                  <a:srgbClr val="FF0000"/>
                </a:solidFill>
                <a:latin typeface="Times New Roman" panose="02020603050405020304" pitchFamily="18" charset="0"/>
                <a:cs typeface="Times New Roman" panose="02020603050405020304" pitchFamily="18" charset="0"/>
              </a:rPr>
              <a:t>%</a:t>
            </a:r>
            <a:r>
              <a:rPr lang="lt-LT" sz="2400" dirty="0" smtClean="0">
                <a:solidFill>
                  <a:schemeClr val="tx1"/>
                </a:solidFill>
                <a:latin typeface="Times New Roman" panose="02020603050405020304" pitchFamily="18" charset="0"/>
                <a:cs typeface="Times New Roman" panose="02020603050405020304" pitchFamily="18" charset="0"/>
              </a:rPr>
              <a:t> mokinių tvirtina, kad labiau bendrauja su klasės draugais.</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73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a:t>
            </a:r>
            <a:r>
              <a:rPr lang="de-DE" sz="2400" dirty="0" err="1" smtClean="0">
                <a:solidFill>
                  <a:schemeClr val="tx1"/>
                </a:solidFill>
                <a:latin typeface="Times New Roman" panose="02020603050405020304" pitchFamily="18" charset="0"/>
                <a:cs typeface="Times New Roman" panose="02020603050405020304" pitchFamily="18" charset="0"/>
              </a:rPr>
              <a:t>pedagog</a:t>
            </a:r>
            <a:r>
              <a:rPr lang="lt-LT" sz="2400" dirty="0" smtClean="0">
                <a:solidFill>
                  <a:schemeClr val="tx1"/>
                </a:solidFill>
                <a:latin typeface="Times New Roman" panose="02020603050405020304" pitchFamily="18" charset="0"/>
                <a:cs typeface="Times New Roman" panose="02020603050405020304" pitchFamily="18" charset="0"/>
              </a:rPr>
              <a:t>ų teigia, kad skiria daugiau užduočių, kurios skatina bendradarbiauti.</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b="1" dirty="0" smtClean="0">
                <a:solidFill>
                  <a:srgbClr val="FF0000"/>
                </a:solidFill>
                <a:latin typeface="Times New Roman" panose="02020603050405020304" pitchFamily="18" charset="0"/>
                <a:cs typeface="Times New Roman" panose="02020603050405020304" pitchFamily="18" charset="0"/>
              </a:rPr>
              <a:t>50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a:t>
            </a:r>
            <a:r>
              <a:rPr lang="lt-LT" sz="2400" dirty="0" smtClean="0">
                <a:solidFill>
                  <a:schemeClr val="tx1"/>
                </a:solidFill>
                <a:latin typeface="Times New Roman" panose="02020603050405020304" pitchFamily="18" charset="0"/>
                <a:cs typeface="Times New Roman" panose="02020603050405020304" pitchFamily="18" charset="0"/>
              </a:rPr>
              <a:t>mokinių teigia, kad dalyvauja nuotoliniu būdu ugdymui karjerai skirtuose renginiuose, o </a:t>
            </a:r>
            <a:r>
              <a:rPr lang="lt-LT" sz="2400" b="1" dirty="0" smtClean="0">
                <a:solidFill>
                  <a:srgbClr val="FF0000"/>
                </a:solidFill>
                <a:latin typeface="Times New Roman" panose="02020603050405020304" pitchFamily="18" charset="0"/>
                <a:cs typeface="Times New Roman" panose="02020603050405020304" pitchFamily="18" charset="0"/>
              </a:rPr>
              <a:t>44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chemeClr val="tx1"/>
                </a:solidFill>
                <a:latin typeface="Times New Roman" panose="02020603050405020304" pitchFamily="18" charset="0"/>
                <a:cs typeface="Times New Roman" panose="02020603050405020304" pitchFamily="18" charset="0"/>
              </a:rPr>
              <a:t> t</a:t>
            </a:r>
            <a:r>
              <a:rPr lang="lt-LT" sz="2400" dirty="0" err="1" smtClean="0">
                <a:solidFill>
                  <a:schemeClr val="tx1"/>
                </a:solidFill>
                <a:latin typeface="Times New Roman" panose="02020603050405020304" pitchFamily="18" charset="0"/>
                <a:cs typeface="Times New Roman" panose="02020603050405020304" pitchFamily="18" charset="0"/>
              </a:rPr>
              <a:t>ėvų</a:t>
            </a:r>
            <a:r>
              <a:rPr lang="lt-LT" sz="2400" dirty="0" smtClean="0">
                <a:solidFill>
                  <a:schemeClr val="tx1"/>
                </a:solidFill>
                <a:latin typeface="Times New Roman" panose="02020603050405020304" pitchFamily="18" charset="0"/>
                <a:cs typeface="Times New Roman" panose="02020603050405020304" pitchFamily="18" charset="0"/>
              </a:rPr>
              <a:t>(globėjų) tam pritaria. </a:t>
            </a:r>
          </a:p>
          <a:p>
            <a:pPr marL="0" indent="0">
              <a:buNone/>
            </a:pPr>
            <a:endParaRPr lang="lt-LT" sz="2400" dirty="0" smtClean="0">
              <a:solidFill>
                <a:schemeClr val="tx1"/>
              </a:solidFill>
              <a:latin typeface="Times New Roman" panose="02020603050405020304" pitchFamily="18" charset="0"/>
              <a:cs typeface="Times New Roman" panose="02020603050405020304" pitchFamily="18" charset="0"/>
            </a:endParaRPr>
          </a:p>
          <a:p>
            <a:r>
              <a:rPr lang="lt-LT" sz="2400" dirty="0" smtClean="0">
                <a:solidFill>
                  <a:schemeClr val="tx1"/>
                </a:solidFill>
                <a:latin typeface="Times New Roman" panose="02020603050405020304" pitchFamily="18" charset="0"/>
                <a:cs typeface="Times New Roman" panose="02020603050405020304" pitchFamily="18" charset="0"/>
              </a:rPr>
              <a:t>Tik </a:t>
            </a:r>
            <a:r>
              <a:rPr lang="lt-LT" sz="2400" b="1" dirty="0" smtClean="0">
                <a:solidFill>
                  <a:srgbClr val="FF0000"/>
                </a:solidFill>
                <a:latin typeface="Times New Roman" panose="02020603050405020304" pitchFamily="18" charset="0"/>
                <a:cs typeface="Times New Roman" panose="02020603050405020304" pitchFamily="18" charset="0"/>
              </a:rPr>
              <a:t>57 </a:t>
            </a:r>
            <a:r>
              <a:rPr lang="en-US" sz="2400" b="1" dirty="0" smtClean="0">
                <a:solidFill>
                  <a:srgbClr val="FF0000"/>
                </a:solidFill>
                <a:latin typeface="Times New Roman" panose="02020603050405020304" pitchFamily="18" charset="0"/>
                <a:cs typeface="Times New Roman" panose="02020603050405020304" pitchFamily="18" charset="0"/>
              </a:rPr>
              <a:t>%</a:t>
            </a:r>
            <a:r>
              <a:rPr lang="de-DE" sz="2400" dirty="0" smtClean="0">
                <a:solidFill>
                  <a:srgbClr val="FF0000"/>
                </a:solidFill>
                <a:latin typeface="Times New Roman" panose="02020603050405020304" pitchFamily="18" charset="0"/>
                <a:cs typeface="Times New Roman" panose="02020603050405020304" pitchFamily="18" charset="0"/>
              </a:rPr>
              <a:t> </a:t>
            </a:r>
            <a:r>
              <a:rPr lang="lt-LT" sz="2400" dirty="0" smtClean="0">
                <a:solidFill>
                  <a:schemeClr val="tx1"/>
                </a:solidFill>
                <a:latin typeface="Times New Roman" panose="02020603050405020304" pitchFamily="18" charset="0"/>
                <a:cs typeface="Times New Roman" panose="02020603050405020304" pitchFamily="18" charset="0"/>
              </a:rPr>
              <a:t>tėvų (globėjų) teigia, kad jų vaikas žino ir naudoja streso (įtampos) valdymo būdus.</a:t>
            </a:r>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6500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349085" y="127721"/>
            <a:ext cx="8911687" cy="1280890"/>
          </a:xfrm>
        </p:spPr>
        <p:txBody>
          <a:bodyPr>
            <a:normAutofit/>
          </a:bodyPr>
          <a:lstStyle/>
          <a:p>
            <a:pPr algn="ctr"/>
            <a:r>
              <a:rPr lang="lt-LT" sz="4400" i="1" dirty="0" smtClean="0">
                <a:solidFill>
                  <a:schemeClr val="accent3">
                    <a:lumMod val="50000"/>
                  </a:schemeClr>
                </a:solidFill>
                <a:latin typeface="Times New Roman" panose="02020603050405020304" pitchFamily="18" charset="0"/>
                <a:cs typeface="Times New Roman" panose="02020603050405020304" pitchFamily="18" charset="0"/>
              </a:rPr>
              <a:t>Silpnosios pusės</a:t>
            </a:r>
            <a:endParaRPr lang="en-US" sz="4400" i="1"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Turinio vietos rezervavimo ženklas 2"/>
          <p:cNvSpPr>
            <a:spLocks noGrp="1"/>
          </p:cNvSpPr>
          <p:nvPr>
            <p:ph idx="1"/>
          </p:nvPr>
        </p:nvSpPr>
        <p:spPr>
          <a:xfrm>
            <a:off x="234310" y="905692"/>
            <a:ext cx="10633166" cy="5582194"/>
          </a:xfrm>
        </p:spPr>
        <p:txBody>
          <a:bodyPr>
            <a:normAutofit/>
          </a:bodyPr>
          <a:lstStyle/>
          <a:p>
            <a:r>
              <a:rPr lang="lt-LT" sz="2200" b="1" dirty="0" smtClean="0">
                <a:solidFill>
                  <a:srgbClr val="FF0000"/>
                </a:solidFill>
                <a:latin typeface="Times New Roman" panose="02020603050405020304" pitchFamily="18" charset="0"/>
                <a:cs typeface="Times New Roman" panose="02020603050405020304" pitchFamily="18" charset="0"/>
              </a:rPr>
              <a:t>49 </a:t>
            </a:r>
            <a:r>
              <a:rPr lang="en-US" sz="2200" b="1" dirty="0" smtClean="0">
                <a:solidFill>
                  <a:srgbClr val="FF0000"/>
                </a:solidFill>
                <a:latin typeface="Times New Roman" panose="02020603050405020304" pitchFamily="18" charset="0"/>
                <a:cs typeface="Times New Roman" panose="02020603050405020304" pitchFamily="18" charset="0"/>
              </a:rPr>
              <a:t>%</a:t>
            </a:r>
            <a:r>
              <a:rPr lang="de-DE" sz="2200" dirty="0" smtClean="0">
                <a:solidFill>
                  <a:schemeClr val="tx1"/>
                </a:solidFill>
                <a:latin typeface="Times New Roman" panose="02020603050405020304" pitchFamily="18" charset="0"/>
                <a:cs typeface="Times New Roman" panose="02020603050405020304" pitchFamily="18" charset="0"/>
              </a:rPr>
              <a:t> </a:t>
            </a:r>
            <a:r>
              <a:rPr lang="de-DE" sz="2200" dirty="0" err="1" smtClean="0">
                <a:solidFill>
                  <a:schemeClr val="tx1"/>
                </a:solidFill>
                <a:latin typeface="Times New Roman" panose="02020603050405020304" pitchFamily="18" charset="0"/>
                <a:cs typeface="Times New Roman" panose="02020603050405020304" pitchFamily="18" charset="0"/>
              </a:rPr>
              <a:t>mokini</a:t>
            </a:r>
            <a:r>
              <a:rPr lang="lt-LT" sz="2200" dirty="0" smtClean="0">
                <a:solidFill>
                  <a:schemeClr val="tx1"/>
                </a:solidFill>
                <a:latin typeface="Times New Roman" panose="02020603050405020304" pitchFamily="18" charset="0"/>
                <a:cs typeface="Times New Roman" panose="02020603050405020304" pitchFamily="18" charset="0"/>
              </a:rPr>
              <a:t>ų teigia, kad žino ir naudoja streso (įtampos) valdymo, atsipalaidavimo būdus.</a:t>
            </a:r>
          </a:p>
          <a:p>
            <a:pPr marL="0" indent="0">
              <a:buNone/>
            </a:pPr>
            <a:endParaRPr lang="lt-LT" sz="2200" dirty="0" smtClean="0">
              <a:solidFill>
                <a:schemeClr val="tx1"/>
              </a:solidFill>
              <a:latin typeface="Times New Roman" panose="02020603050405020304" pitchFamily="18" charset="0"/>
              <a:cs typeface="Times New Roman" panose="02020603050405020304" pitchFamily="18" charset="0"/>
            </a:endParaRPr>
          </a:p>
          <a:p>
            <a:r>
              <a:rPr lang="lt-LT" sz="2200" b="1" dirty="0" smtClean="0">
                <a:solidFill>
                  <a:srgbClr val="FF0000"/>
                </a:solidFill>
                <a:latin typeface="Times New Roman" panose="02020603050405020304" pitchFamily="18" charset="0"/>
                <a:cs typeface="Times New Roman" panose="02020603050405020304" pitchFamily="18" charset="0"/>
              </a:rPr>
              <a:t>77 </a:t>
            </a:r>
            <a:r>
              <a:rPr lang="en-US" sz="2200" b="1" dirty="0" smtClean="0">
                <a:solidFill>
                  <a:srgbClr val="FF0000"/>
                </a:solidFill>
                <a:latin typeface="Times New Roman" panose="02020603050405020304" pitchFamily="18" charset="0"/>
                <a:cs typeface="Times New Roman" panose="02020603050405020304" pitchFamily="18" charset="0"/>
              </a:rPr>
              <a:t>%</a:t>
            </a:r>
            <a:r>
              <a:rPr lang="lt-LT" sz="2200" dirty="0" smtClean="0">
                <a:solidFill>
                  <a:schemeClr val="tx1"/>
                </a:solidFill>
                <a:latin typeface="Times New Roman" panose="02020603050405020304" pitchFamily="18" charset="0"/>
                <a:cs typeface="Times New Roman" panose="02020603050405020304" pitchFamily="18" charset="0"/>
              </a:rPr>
              <a:t> pedagogų teigia, kad mokiniams teikiama informacija apie streso (įtampos) valdymo metodus.</a:t>
            </a:r>
          </a:p>
          <a:p>
            <a:pPr marL="0" indent="0">
              <a:buNone/>
            </a:pPr>
            <a:endParaRPr lang="lt-LT" sz="2200" dirty="0" smtClean="0">
              <a:solidFill>
                <a:schemeClr val="tx1"/>
              </a:solidFill>
              <a:latin typeface="Times New Roman" panose="02020603050405020304" pitchFamily="18" charset="0"/>
              <a:cs typeface="Times New Roman" panose="02020603050405020304" pitchFamily="18" charset="0"/>
            </a:endParaRPr>
          </a:p>
          <a:p>
            <a:r>
              <a:rPr lang="lt-LT" sz="2200" b="1" dirty="0" smtClean="0">
                <a:solidFill>
                  <a:srgbClr val="FF0000"/>
                </a:solidFill>
                <a:latin typeface="Times New Roman" panose="02020603050405020304" pitchFamily="18" charset="0"/>
                <a:cs typeface="Times New Roman" panose="02020603050405020304" pitchFamily="18" charset="0"/>
              </a:rPr>
              <a:t>76 </a:t>
            </a:r>
            <a:r>
              <a:rPr lang="en-US" sz="2200" b="1" dirty="0" smtClean="0">
                <a:solidFill>
                  <a:srgbClr val="FF0000"/>
                </a:solidFill>
                <a:latin typeface="Times New Roman" panose="02020603050405020304" pitchFamily="18" charset="0"/>
                <a:cs typeface="Times New Roman" panose="02020603050405020304" pitchFamily="18" charset="0"/>
              </a:rPr>
              <a:t>%</a:t>
            </a:r>
            <a:r>
              <a:rPr lang="de-DE" sz="2200" dirty="0" smtClean="0">
                <a:solidFill>
                  <a:schemeClr val="tx1"/>
                </a:solidFill>
                <a:latin typeface="Times New Roman" panose="02020603050405020304" pitchFamily="18" charset="0"/>
                <a:cs typeface="Times New Roman" panose="02020603050405020304" pitchFamily="18" charset="0"/>
              </a:rPr>
              <a:t> </a:t>
            </a:r>
            <a:r>
              <a:rPr lang="lt-LT" sz="2200" dirty="0" smtClean="0">
                <a:solidFill>
                  <a:schemeClr val="tx1"/>
                </a:solidFill>
                <a:latin typeface="Times New Roman" panose="02020603050405020304" pitchFamily="18" charset="0"/>
                <a:cs typeface="Times New Roman" panose="02020603050405020304" pitchFamily="18" charset="0"/>
              </a:rPr>
              <a:t>pedagogų teigia, kad mokantis nuotoliniu būdu nukentėjo mokymosi kokybė.</a:t>
            </a:r>
          </a:p>
          <a:p>
            <a:pPr marL="0" indent="0">
              <a:buNone/>
            </a:pPr>
            <a:endParaRPr lang="lt-LT" sz="2200" dirty="0" smtClean="0">
              <a:solidFill>
                <a:schemeClr val="tx1"/>
              </a:solidFill>
              <a:latin typeface="Times New Roman" panose="02020603050405020304" pitchFamily="18" charset="0"/>
              <a:cs typeface="Times New Roman" panose="02020603050405020304" pitchFamily="18" charset="0"/>
            </a:endParaRPr>
          </a:p>
          <a:p>
            <a:r>
              <a:rPr lang="lt-LT" sz="2200" b="1" dirty="0" smtClean="0">
                <a:solidFill>
                  <a:srgbClr val="FF0000"/>
                </a:solidFill>
                <a:latin typeface="Times New Roman" panose="02020603050405020304" pitchFamily="18" charset="0"/>
                <a:cs typeface="Times New Roman" panose="02020603050405020304" pitchFamily="18" charset="0"/>
              </a:rPr>
              <a:t>68 </a:t>
            </a:r>
            <a:r>
              <a:rPr lang="en-US" sz="2200" b="1" dirty="0" smtClean="0">
                <a:solidFill>
                  <a:srgbClr val="FF0000"/>
                </a:solidFill>
                <a:latin typeface="Times New Roman" panose="02020603050405020304" pitchFamily="18" charset="0"/>
                <a:cs typeface="Times New Roman" panose="02020603050405020304" pitchFamily="18" charset="0"/>
              </a:rPr>
              <a:t>%</a:t>
            </a:r>
            <a:r>
              <a:rPr lang="lt-LT" sz="2200" dirty="0" smtClean="0">
                <a:solidFill>
                  <a:schemeClr val="tx1"/>
                </a:solidFill>
                <a:latin typeface="Times New Roman" panose="02020603050405020304" pitchFamily="18" charset="0"/>
                <a:cs typeface="Times New Roman" panose="02020603050405020304" pitchFamily="18" charset="0"/>
              </a:rPr>
              <a:t> mokinių mano, kad mokymosi rezultatų įvertinimas, mokantis nuotoliniu būdu, pagerėjo.</a:t>
            </a:r>
          </a:p>
          <a:p>
            <a:pPr marL="0" indent="0">
              <a:buNone/>
            </a:pPr>
            <a:endParaRPr lang="lt-LT" sz="2200" dirty="0" smtClean="0">
              <a:solidFill>
                <a:schemeClr val="tx1"/>
              </a:solidFill>
              <a:latin typeface="Times New Roman" panose="02020603050405020304" pitchFamily="18" charset="0"/>
              <a:cs typeface="Times New Roman" panose="02020603050405020304" pitchFamily="18" charset="0"/>
            </a:endParaRPr>
          </a:p>
          <a:p>
            <a:r>
              <a:rPr lang="lt-LT" sz="2200" b="1" dirty="0" smtClean="0">
                <a:solidFill>
                  <a:srgbClr val="FF0000"/>
                </a:solidFill>
                <a:latin typeface="Times New Roman" panose="02020603050405020304" pitchFamily="18" charset="0"/>
                <a:cs typeface="Times New Roman" panose="02020603050405020304" pitchFamily="18" charset="0"/>
              </a:rPr>
              <a:t>69 </a:t>
            </a:r>
            <a:r>
              <a:rPr lang="en-US" sz="2200" b="1" dirty="0" smtClean="0">
                <a:solidFill>
                  <a:srgbClr val="FF0000"/>
                </a:solidFill>
                <a:latin typeface="Times New Roman" panose="02020603050405020304" pitchFamily="18" charset="0"/>
                <a:cs typeface="Times New Roman" panose="02020603050405020304" pitchFamily="18" charset="0"/>
              </a:rPr>
              <a:t>%</a:t>
            </a:r>
            <a:r>
              <a:rPr lang="lt-LT" sz="2200" dirty="0" smtClean="0">
                <a:solidFill>
                  <a:schemeClr val="tx1"/>
                </a:solidFill>
                <a:latin typeface="Times New Roman" panose="02020603050405020304" pitchFamily="18" charset="0"/>
                <a:cs typeface="Times New Roman" panose="02020603050405020304" pitchFamily="18" charset="0"/>
              </a:rPr>
              <a:t> tėvų (globėjų) tvirtina, kad dirbant nuotoliniu būdu jų vaikų žinios vertinamos įvairesniais būdais.</a:t>
            </a:r>
          </a:p>
          <a:p>
            <a:pPr marL="0" indent="0">
              <a:buNone/>
            </a:pPr>
            <a:endParaRPr lang="lt-LT" dirty="0" smtClean="0"/>
          </a:p>
          <a:p>
            <a:endParaRPr lang="en-US" dirty="0"/>
          </a:p>
        </p:txBody>
      </p:sp>
    </p:spTree>
    <p:extLst>
      <p:ext uri="{BB962C8B-B14F-4D97-AF65-F5344CB8AC3E}">
        <p14:creationId xmlns:p14="http://schemas.microsoft.com/office/powerpoint/2010/main" val="1490898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aunota">
  <a:themeElements>
    <a:clrScheme name="Šilta mėlyna">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riauno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auno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492</TotalTime>
  <Words>888</Words>
  <Application>Microsoft Office PowerPoint</Application>
  <PresentationFormat>Plačiaekranė</PresentationFormat>
  <Paragraphs>83</Paragraphs>
  <Slides>11</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11</vt:i4>
      </vt:variant>
    </vt:vector>
  </HeadingPairs>
  <TitlesOfParts>
    <vt:vector size="18" baseType="lpstr">
      <vt:lpstr>Arial</vt:lpstr>
      <vt:lpstr>Calibri</vt:lpstr>
      <vt:lpstr>Times New Roman</vt:lpstr>
      <vt:lpstr>Trebuchet MS</vt:lpstr>
      <vt:lpstr>Wingdings</vt:lpstr>
      <vt:lpstr>Wingdings 3</vt:lpstr>
      <vt:lpstr>Briaunota</vt:lpstr>
      <vt:lpstr>2020-2021 M.M.  GIMNAZIJOS VEIKLOS KOKYBĖS ĮSIVERTINIMAS</vt:lpstr>
      <vt:lpstr>GILUMINIAM VEIKLOS KOKYBĖS ĮSIVERTINIMUI PASIRINKTAS RODIKLIS</vt:lpstr>
      <vt:lpstr>1.1. Asmenybės branda</vt:lpstr>
      <vt:lpstr>Vertinimo būdai ir metodai</vt:lpstr>
      <vt:lpstr>Kiekybinio tyrimo imtis</vt:lpstr>
      <vt:lpstr>Stipriosios pusės</vt:lpstr>
      <vt:lpstr>Stipriosios pusės</vt:lpstr>
      <vt:lpstr>Silpnosios pusės</vt:lpstr>
      <vt:lpstr>Silpnosios pusės</vt:lpstr>
      <vt:lpstr>Rekomendacijos 2021-2022 m. m. veiklai tobulinti</vt:lpstr>
      <vt:lpstr>Ačiū už dėmesį!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2020-2021 M.M.  GIMNAZIJOS VEIKLOS KOKYBĖS ĮSIVERTINIMAS</dc:title>
  <dc:creator>Gerda</dc:creator>
  <cp:lastModifiedBy>Mokytojas</cp:lastModifiedBy>
  <cp:revision>51</cp:revision>
  <dcterms:created xsi:type="dcterms:W3CDTF">2021-06-15T08:15:29Z</dcterms:created>
  <dcterms:modified xsi:type="dcterms:W3CDTF">2021-09-30T08:42:08Z</dcterms:modified>
</cp:coreProperties>
</file>